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Zen Dots" charset="1" panose="00000000000000000000"/>
      <p:regular r:id="rId17"/>
    </p:embeddedFont>
    <p:embeddedFont>
      <p:font typeface="Poppins" charset="1" panose="00000500000000000000"/>
      <p:regular r:id="rId18"/>
    </p:embeddedFont>
    <p:embeddedFont>
      <p:font typeface="Open Sans Bold" charset="1" panose="020B0806030504020204"/>
      <p:regular r:id="rId19"/>
    </p:embeddedFont>
    <p:embeddedFont>
      <p:font typeface="Canva Sans" charset="1" panose="020B0503030501040103"/>
      <p:regular r:id="rId20"/>
    </p:embeddedFont>
    <p:embeddedFont>
      <p:font typeface="Open Sans" charset="1" panose="020B0606030504020204"/>
      <p:regular r:id="rId21"/>
    </p:embeddedFont>
    <p:embeddedFont>
      <p:font typeface="Poppins Bold" charset="1" panose="000008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2.jpeg" Type="http://schemas.openxmlformats.org/officeDocument/2006/relationships/image"/><Relationship Id="rId5" Target="../media/image23.jpe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934051" y="8524543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513352" y="667880"/>
            <a:ext cx="1919429" cy="566532"/>
            <a:chOff x="0" y="0"/>
            <a:chExt cx="505529" cy="1492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396152" y="9083149"/>
            <a:ext cx="4891848" cy="1203851"/>
          </a:xfrm>
          <a:custGeom>
            <a:avLst/>
            <a:gdLst/>
            <a:ahLst/>
            <a:cxnLst/>
            <a:rect r="r" b="b" t="t" l="l"/>
            <a:pathLst>
              <a:path h="1203851" w="4891848">
                <a:moveTo>
                  <a:pt x="0" y="0"/>
                </a:moveTo>
                <a:lnTo>
                  <a:pt x="4891848" y="0"/>
                </a:lnTo>
                <a:lnTo>
                  <a:pt x="4891848" y="1203851"/>
                </a:lnTo>
                <a:lnTo>
                  <a:pt x="0" y="12038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22" r="0" b="-9222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341031" y="3618367"/>
            <a:ext cx="11605938" cy="158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13"/>
              </a:lnSpc>
            </a:pPr>
            <a:r>
              <a:rPr lang="en-US" sz="12487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CIBER BI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28202" y="9061735"/>
            <a:ext cx="1274721" cy="45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84618" y="5048250"/>
            <a:ext cx="1336188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Modelo de p</a:t>
            </a:r>
            <a:r>
              <a:rPr lang="en-US" b="true" sz="5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redicción de ventas en retail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84618" y="6331582"/>
            <a:ext cx="6840855" cy="223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spcBef>
                <a:spcPct val="0"/>
              </a:spcBef>
              <a:buFont typeface="Arial"/>
              <a:buChar char="•"/>
            </a:pPr>
            <a:r>
              <a:rPr lang="en-US" sz="2099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</a:t>
            </a:r>
            <a:r>
              <a:rPr lang="en-US" sz="2099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egrantes: 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            -</a:t>
            </a:r>
            <a:r>
              <a:rPr lang="en-US" sz="2099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Benjamín García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            -Felipe Galleguillos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            -Macarena Vergara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            -Denisse Ponce </a:t>
            </a:r>
          </a:p>
          <a:p>
            <a:pPr algn="l" marL="453388" indent="-226694" lvl="1">
              <a:lnSpc>
                <a:spcPts val="2939"/>
              </a:lnSpc>
              <a:spcBef>
                <a:spcPct val="0"/>
              </a:spcBef>
              <a:buFont typeface="Arial"/>
              <a:buChar char="•"/>
            </a:pPr>
            <a:r>
              <a:rPr lang="en-US" sz="2099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Carrera: Ingeniería en Informática 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45429" y="9021442"/>
            <a:ext cx="4891848" cy="1203851"/>
          </a:xfrm>
          <a:custGeom>
            <a:avLst/>
            <a:gdLst/>
            <a:ahLst/>
            <a:cxnLst/>
            <a:rect r="r" b="b" t="t" l="l"/>
            <a:pathLst>
              <a:path h="1203851" w="4891848">
                <a:moveTo>
                  <a:pt x="0" y="0"/>
                </a:moveTo>
                <a:lnTo>
                  <a:pt x="4891848" y="0"/>
                </a:lnTo>
                <a:lnTo>
                  <a:pt x="4891848" y="1203851"/>
                </a:lnTo>
                <a:lnTo>
                  <a:pt x="0" y="12038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82712">
            <a:off x="-1710092" y="156469"/>
            <a:ext cx="10210559" cy="9690748"/>
          </a:xfrm>
          <a:custGeom>
            <a:avLst/>
            <a:gdLst/>
            <a:ahLst/>
            <a:cxnLst/>
            <a:rect r="r" b="b" t="t" l="l"/>
            <a:pathLst>
              <a:path h="9690748" w="10210559">
                <a:moveTo>
                  <a:pt x="0" y="0"/>
                </a:moveTo>
                <a:lnTo>
                  <a:pt x="10210558" y="0"/>
                </a:lnTo>
                <a:lnTo>
                  <a:pt x="10210558" y="9690749"/>
                </a:lnTo>
                <a:lnTo>
                  <a:pt x="0" y="9690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667567" y="3045555"/>
            <a:ext cx="2985565" cy="4924127"/>
            <a:chOff x="0" y="0"/>
            <a:chExt cx="786322" cy="12968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86322" cy="1296889"/>
            </a:xfrm>
            <a:custGeom>
              <a:avLst/>
              <a:gdLst/>
              <a:ahLst/>
              <a:cxnLst/>
              <a:rect r="r" b="b" t="t" l="l"/>
              <a:pathLst>
                <a:path h="1296889" w="786322">
                  <a:moveTo>
                    <a:pt x="0" y="0"/>
                  </a:moveTo>
                  <a:lnTo>
                    <a:pt x="786322" y="0"/>
                  </a:lnTo>
                  <a:lnTo>
                    <a:pt x="786322" y="1296889"/>
                  </a:lnTo>
                  <a:lnTo>
                    <a:pt x="0" y="1296889"/>
                  </a:lnTo>
                  <a:close/>
                </a:path>
              </a:pathLst>
            </a:custGeom>
            <a:gradFill rotWithShape="true">
              <a:gsLst>
                <a:gs pos="0">
                  <a:srgbClr val="00E8FF">
                    <a:alpha val="100000"/>
                  </a:srgbClr>
                </a:gs>
                <a:gs pos="100000">
                  <a:srgbClr val="0076E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786322" cy="13540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996784" y="2527793"/>
            <a:ext cx="4366808" cy="5441889"/>
            <a:chOff x="0" y="0"/>
            <a:chExt cx="676533" cy="84309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76533" cy="843091"/>
            </a:xfrm>
            <a:custGeom>
              <a:avLst/>
              <a:gdLst/>
              <a:ahLst/>
              <a:cxnLst/>
              <a:rect r="r" b="b" t="t" l="l"/>
              <a:pathLst>
                <a:path h="843091" w="676533">
                  <a:moveTo>
                    <a:pt x="0" y="0"/>
                  </a:moveTo>
                  <a:lnTo>
                    <a:pt x="676533" y="0"/>
                  </a:lnTo>
                  <a:lnTo>
                    <a:pt x="676533" y="843091"/>
                  </a:lnTo>
                  <a:lnTo>
                    <a:pt x="0" y="843091"/>
                  </a:lnTo>
                  <a:close/>
                </a:path>
              </a:pathLst>
            </a:custGeom>
            <a:blipFill>
              <a:blip r:embed="rId4"/>
              <a:stretch>
                <a:fillRect l="-42999" t="0" r="-42999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762422" y="2527793"/>
            <a:ext cx="4366808" cy="5343557"/>
            <a:chOff x="0" y="0"/>
            <a:chExt cx="676533" cy="82785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76533" cy="827857"/>
            </a:xfrm>
            <a:custGeom>
              <a:avLst/>
              <a:gdLst/>
              <a:ahLst/>
              <a:cxnLst/>
              <a:rect r="r" b="b" t="t" l="l"/>
              <a:pathLst>
                <a:path h="827857" w="676533">
                  <a:moveTo>
                    <a:pt x="0" y="0"/>
                  </a:moveTo>
                  <a:lnTo>
                    <a:pt x="676533" y="0"/>
                  </a:lnTo>
                  <a:lnTo>
                    <a:pt x="676533" y="827857"/>
                  </a:lnTo>
                  <a:lnTo>
                    <a:pt x="0" y="827857"/>
                  </a:lnTo>
                  <a:close/>
                </a:path>
              </a:pathLst>
            </a:custGeom>
            <a:blipFill>
              <a:blip r:embed="rId5"/>
              <a:stretch>
                <a:fillRect l="-58771" t="0" r="-58771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-10800000">
            <a:off x="-2600533" y="2084602"/>
            <a:ext cx="4001809" cy="4001809"/>
          </a:xfrm>
          <a:custGeom>
            <a:avLst/>
            <a:gdLst/>
            <a:ahLst/>
            <a:cxnLst/>
            <a:rect r="r" b="b" t="t" l="l"/>
            <a:pathLst>
              <a:path h="4001809" w="4001809">
                <a:moveTo>
                  <a:pt x="0" y="0"/>
                </a:moveTo>
                <a:lnTo>
                  <a:pt x="4001810" y="0"/>
                </a:lnTo>
                <a:lnTo>
                  <a:pt x="4001810" y="4001809"/>
                </a:lnTo>
                <a:lnTo>
                  <a:pt x="0" y="4001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01277" y="1734393"/>
            <a:ext cx="7299277" cy="1311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89"/>
              </a:lnSpc>
            </a:pPr>
            <a:r>
              <a:rPr lang="en-US" sz="5365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VALOR AGREGADO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09518" y="3638821"/>
            <a:ext cx="10765986" cy="4232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3"/>
              </a:lnSpc>
            </a:pPr>
          </a:p>
          <a:p>
            <a:pPr algn="just" marL="453390" indent="-226695" lvl="1">
              <a:lnSpc>
                <a:spcPts val="2793"/>
              </a:lnSpc>
              <a:buFont typeface="Arial"/>
              <a:buChar char="•"/>
            </a:pPr>
            <a:r>
              <a:rPr lang="en-US" sz="2100" spc="-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Planificación más precisa del inventario → reducción de quiebres de stock.</a:t>
            </a:r>
          </a:p>
          <a:p>
            <a:pPr algn="just">
              <a:lnSpc>
                <a:spcPts val="2793"/>
              </a:lnSpc>
            </a:pPr>
          </a:p>
          <a:p>
            <a:pPr algn="just" marL="453390" indent="-226695" lvl="1">
              <a:lnSpc>
                <a:spcPts val="2793"/>
              </a:lnSpc>
              <a:buFont typeface="Arial"/>
              <a:buChar char="•"/>
            </a:pPr>
            <a:r>
              <a:rPr lang="en-US" sz="2100" spc="-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Optimización de promociones y campañas → mayor rentabilidad.</a:t>
            </a:r>
          </a:p>
          <a:p>
            <a:pPr algn="just">
              <a:lnSpc>
                <a:spcPts val="2793"/>
              </a:lnSpc>
            </a:pPr>
          </a:p>
          <a:p>
            <a:pPr algn="just" marL="453390" indent="-226695" lvl="1">
              <a:lnSpc>
                <a:spcPts val="2793"/>
              </a:lnSpc>
              <a:buFont typeface="Arial"/>
              <a:buChar char="•"/>
            </a:pPr>
            <a:r>
              <a:rPr lang="en-US" sz="2100" spc="-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Dashboard interactivo en Power BI → decisiones basadas en datos.</a:t>
            </a:r>
          </a:p>
          <a:p>
            <a:pPr algn="just">
              <a:lnSpc>
                <a:spcPts val="2793"/>
              </a:lnSpc>
            </a:pPr>
          </a:p>
          <a:p>
            <a:pPr algn="just" marL="453390" indent="-226695" lvl="1">
              <a:lnSpc>
                <a:spcPts val="2793"/>
              </a:lnSpc>
              <a:buFont typeface="Arial"/>
              <a:buChar char="•"/>
            </a:pPr>
            <a:r>
              <a:rPr lang="en-US" sz="2100" spc="-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Aporte académico y profesional: experiencia práctica en Data Science y BI.</a:t>
            </a:r>
          </a:p>
          <a:p>
            <a:pPr algn="just">
              <a:lnSpc>
                <a:spcPts val="2793"/>
              </a:lnSpc>
            </a:pPr>
          </a:p>
          <a:p>
            <a:pPr algn="just">
              <a:lnSpc>
                <a:spcPts val="2793"/>
              </a:lnSpc>
            </a:pPr>
          </a:p>
          <a:p>
            <a:pPr algn="just">
              <a:lnSpc>
                <a:spcPts val="2793"/>
              </a:lnSpc>
            </a:pPr>
          </a:p>
          <a:p>
            <a:pPr algn="just">
              <a:lnSpc>
                <a:spcPts val="2793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3396152" y="9083149"/>
            <a:ext cx="4891848" cy="1203851"/>
          </a:xfrm>
          <a:custGeom>
            <a:avLst/>
            <a:gdLst/>
            <a:ahLst/>
            <a:cxnLst/>
            <a:rect r="r" b="b" t="t" l="l"/>
            <a:pathLst>
              <a:path h="1203851" w="4891848">
                <a:moveTo>
                  <a:pt x="0" y="0"/>
                </a:moveTo>
                <a:lnTo>
                  <a:pt x="4891848" y="0"/>
                </a:lnTo>
                <a:lnTo>
                  <a:pt x="4891848" y="1203851"/>
                </a:lnTo>
                <a:lnTo>
                  <a:pt x="0" y="12038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20070">
                    <a:alpha val="24000"/>
                  </a:srgbClr>
                </a:gs>
                <a:gs pos="100000">
                  <a:srgbClr val="000640">
                    <a:alpha val="24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028683" y="8732575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8528202" y="9061735"/>
            <a:ext cx="1274721" cy="45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396152" y="9083149"/>
            <a:ext cx="4891848" cy="1203851"/>
          </a:xfrm>
          <a:custGeom>
            <a:avLst/>
            <a:gdLst/>
            <a:ahLst/>
            <a:cxnLst/>
            <a:rect r="r" b="b" t="t" l="l"/>
            <a:pathLst>
              <a:path h="1203851" w="4891848">
                <a:moveTo>
                  <a:pt x="0" y="0"/>
                </a:moveTo>
                <a:lnTo>
                  <a:pt x="4891848" y="0"/>
                </a:lnTo>
                <a:lnTo>
                  <a:pt x="4891848" y="1203851"/>
                </a:lnTo>
                <a:lnTo>
                  <a:pt x="0" y="12038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850731" y="1162050"/>
            <a:ext cx="8629664" cy="1307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9"/>
              </a:lnSpc>
            </a:pPr>
            <a:r>
              <a:rPr lang="en-US" sz="5365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CIERRE - LLAMADO A LA ACCIÓN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402537" y="3813873"/>
            <a:ext cx="9482926" cy="2611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5"/>
              </a:lnSpc>
            </a:pPr>
          </a:p>
          <a:p>
            <a:pPr algn="ctr" marL="474979" indent="-237490" lvl="1">
              <a:lnSpc>
                <a:spcPts val="2925"/>
              </a:lnSpc>
              <a:buFont typeface="Arial"/>
              <a:buChar char="•"/>
            </a:pPr>
            <a:r>
              <a:rPr lang="en-US" sz="2199" spc="-6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Propuesta innovadora y factible en un semestre.</a:t>
            </a:r>
          </a:p>
          <a:p>
            <a:pPr algn="ctr">
              <a:lnSpc>
                <a:spcPts val="2925"/>
              </a:lnSpc>
            </a:pPr>
          </a:p>
          <a:p>
            <a:pPr algn="ctr" marL="474979" indent="-237490" lvl="1">
              <a:lnSpc>
                <a:spcPts val="2925"/>
              </a:lnSpc>
              <a:buFont typeface="Arial"/>
              <a:buChar char="•"/>
            </a:pPr>
            <a:r>
              <a:rPr lang="en-US" sz="2199" spc="-6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Solución aplicable a retail chileno y escalable a otras industrias.</a:t>
            </a:r>
          </a:p>
          <a:p>
            <a:pPr algn="ctr">
              <a:lnSpc>
                <a:spcPts val="2925"/>
              </a:lnSpc>
            </a:pPr>
          </a:p>
          <a:p>
            <a:pPr algn="ctr" marL="474979" indent="-237490" lvl="1">
              <a:lnSpc>
                <a:spcPts val="2925"/>
              </a:lnSpc>
              <a:buFont typeface="Arial"/>
              <a:buChar char="•"/>
            </a:pPr>
            <a:r>
              <a:rPr lang="en-US" sz="2199" spc="-6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Ciber BI: predicción inteligente, decisiones estratégicas.</a:t>
            </a:r>
          </a:p>
          <a:p>
            <a:pPr algn="ctr">
              <a:lnSpc>
                <a:spcPts val="2925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93774" y="2856807"/>
            <a:ext cx="3086100" cy="5446038"/>
            <a:chOff x="0" y="0"/>
            <a:chExt cx="812800" cy="14343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1434347"/>
            </a:xfrm>
            <a:custGeom>
              <a:avLst/>
              <a:gdLst/>
              <a:ahLst/>
              <a:cxnLst/>
              <a:rect r="r" b="b" t="t" l="l"/>
              <a:pathLst>
                <a:path h="1434347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434347"/>
                  </a:lnTo>
                  <a:lnTo>
                    <a:pt x="0" y="1434347"/>
                  </a:lnTo>
                  <a:close/>
                </a:path>
              </a:pathLst>
            </a:custGeom>
            <a:gradFill rotWithShape="true">
              <a:gsLst>
                <a:gs pos="0">
                  <a:srgbClr val="00E8FF">
                    <a:alpha val="100000"/>
                  </a:srgbClr>
                </a:gs>
                <a:gs pos="100000">
                  <a:srgbClr val="0076E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14914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42351" y="2392921"/>
            <a:ext cx="5023431" cy="5909924"/>
            <a:chOff x="0" y="0"/>
            <a:chExt cx="778261" cy="9156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78261" cy="915602"/>
            </a:xfrm>
            <a:custGeom>
              <a:avLst/>
              <a:gdLst/>
              <a:ahLst/>
              <a:cxnLst/>
              <a:rect r="r" b="b" t="t" l="l"/>
              <a:pathLst>
                <a:path h="915602" w="778261">
                  <a:moveTo>
                    <a:pt x="0" y="0"/>
                  </a:moveTo>
                  <a:lnTo>
                    <a:pt x="778261" y="0"/>
                  </a:lnTo>
                  <a:lnTo>
                    <a:pt x="778261" y="915602"/>
                  </a:lnTo>
                  <a:lnTo>
                    <a:pt x="0" y="915602"/>
                  </a:lnTo>
                  <a:close/>
                </a:path>
              </a:pathLst>
            </a:custGeom>
            <a:blipFill>
              <a:blip r:embed="rId2"/>
              <a:stretch>
                <a:fillRect l="-66191" t="0" r="-10224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8831280">
            <a:off x="-2149749" y="2740944"/>
            <a:ext cx="4001809" cy="4001809"/>
          </a:xfrm>
          <a:custGeom>
            <a:avLst/>
            <a:gdLst/>
            <a:ahLst/>
            <a:cxnLst/>
            <a:rect r="r" b="b" t="t" l="l"/>
            <a:pathLst>
              <a:path h="4001809" w="4001809">
                <a:moveTo>
                  <a:pt x="0" y="0"/>
                </a:moveTo>
                <a:lnTo>
                  <a:pt x="4001809" y="0"/>
                </a:lnTo>
                <a:lnTo>
                  <a:pt x="4001809" y="4001809"/>
                </a:lnTo>
                <a:lnTo>
                  <a:pt x="0" y="4001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086980" y="2526271"/>
            <a:ext cx="8188898" cy="680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89"/>
              </a:lnSpc>
            </a:pPr>
            <a:r>
              <a:rPr lang="en-US" sz="5365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INTRODUCCIÓN</a:t>
            </a:r>
          </a:p>
        </p:txBody>
      </p:sp>
      <p:sp>
        <p:nvSpPr>
          <p:cNvPr name="AutoShape 9" id="9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-1886788">
            <a:off x="16349986" y="3775189"/>
            <a:ext cx="4464076" cy="4464076"/>
          </a:xfrm>
          <a:custGeom>
            <a:avLst/>
            <a:gdLst/>
            <a:ahLst/>
            <a:cxnLst/>
            <a:rect r="r" b="b" t="t" l="l"/>
            <a:pathLst>
              <a:path h="4464076" w="4464076">
                <a:moveTo>
                  <a:pt x="0" y="0"/>
                </a:moveTo>
                <a:lnTo>
                  <a:pt x="4464076" y="0"/>
                </a:lnTo>
                <a:lnTo>
                  <a:pt x="4464076" y="4464076"/>
                </a:lnTo>
                <a:lnTo>
                  <a:pt x="0" y="44640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396152" y="9083149"/>
            <a:ext cx="4891848" cy="1203851"/>
          </a:xfrm>
          <a:custGeom>
            <a:avLst/>
            <a:gdLst/>
            <a:ahLst/>
            <a:cxnLst/>
            <a:rect r="r" b="b" t="t" l="l"/>
            <a:pathLst>
              <a:path h="1203851" w="4891848">
                <a:moveTo>
                  <a:pt x="0" y="0"/>
                </a:moveTo>
                <a:lnTo>
                  <a:pt x="4891848" y="0"/>
                </a:lnTo>
                <a:lnTo>
                  <a:pt x="4891848" y="1203851"/>
                </a:lnTo>
                <a:lnTo>
                  <a:pt x="0" y="12038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086980" y="3511559"/>
            <a:ext cx="7835494" cy="4465657"/>
            <a:chOff x="0" y="0"/>
            <a:chExt cx="2063669" cy="11761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63669" cy="1176140"/>
            </a:xfrm>
            <a:custGeom>
              <a:avLst/>
              <a:gdLst/>
              <a:ahLst/>
              <a:cxnLst/>
              <a:rect r="r" b="b" t="t" l="l"/>
              <a:pathLst>
                <a:path h="1176140" w="2063669">
                  <a:moveTo>
                    <a:pt x="0" y="0"/>
                  </a:moveTo>
                  <a:lnTo>
                    <a:pt x="2063669" y="0"/>
                  </a:lnTo>
                  <a:lnTo>
                    <a:pt x="2063669" y="1176140"/>
                  </a:lnTo>
                  <a:lnTo>
                    <a:pt x="0" y="117614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432C7">
                    <a:alpha val="100000"/>
                  </a:srgbClr>
                </a:gs>
              </a:gsLst>
              <a:lin ang="162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2063669" cy="12332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8024562" y="3997503"/>
            <a:ext cx="7114899" cy="3880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2793"/>
              </a:lnSpc>
              <a:buFont typeface="Arial"/>
              <a:buChar char="•"/>
            </a:pPr>
            <a:r>
              <a:rPr lang="en-US" sz="2100" spc="-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Contexto: empresas de retail generan grandes volúmenes de datos.</a:t>
            </a:r>
          </a:p>
          <a:p>
            <a:pPr algn="just">
              <a:lnSpc>
                <a:spcPts val="2793"/>
              </a:lnSpc>
            </a:pPr>
          </a:p>
          <a:p>
            <a:pPr algn="just" marL="453390" indent="-226695" lvl="1">
              <a:lnSpc>
                <a:spcPts val="2793"/>
              </a:lnSpc>
              <a:buFont typeface="Arial"/>
              <a:buChar char="•"/>
            </a:pPr>
            <a:r>
              <a:rPr lang="en-US" sz="2100" spc="-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Problema: difícil anticipar la demanda y tomar decisiones estratégicas con información histórica aislada.</a:t>
            </a:r>
          </a:p>
          <a:p>
            <a:pPr algn="just">
              <a:lnSpc>
                <a:spcPts val="2793"/>
              </a:lnSpc>
            </a:pPr>
          </a:p>
          <a:p>
            <a:pPr algn="just" marL="453390" indent="-226695" lvl="1">
              <a:lnSpc>
                <a:spcPts val="2793"/>
              </a:lnSpc>
              <a:buFont typeface="Arial"/>
              <a:buChar char="•"/>
            </a:pPr>
            <a:r>
              <a:rPr lang="en-US" sz="2100" spc="-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Relevancia: las compañías requieren sistemas predictivos y dashboards claros.</a:t>
            </a:r>
          </a:p>
          <a:p>
            <a:pPr algn="just">
              <a:lnSpc>
                <a:spcPts val="2793"/>
              </a:lnSpc>
            </a:pPr>
          </a:p>
          <a:p>
            <a:pPr algn="just">
              <a:lnSpc>
                <a:spcPts val="2793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1529929" y="2933753"/>
            <a:ext cx="3086100" cy="5269946"/>
            <a:chOff x="0" y="0"/>
            <a:chExt cx="812800" cy="13879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387969"/>
            </a:xfrm>
            <a:custGeom>
              <a:avLst/>
              <a:gdLst/>
              <a:ahLst/>
              <a:cxnLst/>
              <a:rect r="r" b="b" t="t" l="l"/>
              <a:pathLst>
                <a:path h="138796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87969"/>
                  </a:lnTo>
                  <a:lnTo>
                    <a:pt x="0" y="1387969"/>
                  </a:lnTo>
                  <a:close/>
                </a:path>
              </a:pathLst>
            </a:custGeom>
            <a:gradFill rotWithShape="true">
              <a:gsLst>
                <a:gs pos="0">
                  <a:srgbClr val="00E8FF">
                    <a:alpha val="100000"/>
                  </a:srgbClr>
                </a:gs>
                <a:gs pos="100000">
                  <a:srgbClr val="0076E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1445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865716" y="2484866"/>
            <a:ext cx="6934340" cy="5718833"/>
            <a:chOff x="0" y="0"/>
            <a:chExt cx="1074311" cy="8859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74311" cy="885997"/>
            </a:xfrm>
            <a:custGeom>
              <a:avLst/>
              <a:gdLst/>
              <a:ahLst/>
              <a:cxnLst/>
              <a:rect r="r" b="b" t="t" l="l"/>
              <a:pathLst>
                <a:path h="885997" w="1074311">
                  <a:moveTo>
                    <a:pt x="0" y="0"/>
                  </a:moveTo>
                  <a:lnTo>
                    <a:pt x="1074311" y="0"/>
                  </a:lnTo>
                  <a:lnTo>
                    <a:pt x="1074311" y="885997"/>
                  </a:lnTo>
                  <a:lnTo>
                    <a:pt x="0" y="885997"/>
                  </a:lnTo>
                  <a:close/>
                </a:path>
              </a:pathLst>
            </a:custGeom>
            <a:blipFill>
              <a:blip r:embed="rId2"/>
              <a:stretch>
                <a:fillRect l="-15976" t="0" r="-15976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3306817" y="1295381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67398" y="2344847"/>
            <a:ext cx="9623833" cy="1311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89"/>
              </a:lnSpc>
            </a:pPr>
            <a:r>
              <a:rPr lang="en-US" sz="5365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OBJETIVO GENERAL Y ESPECÍFICOS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396152" y="9083149"/>
            <a:ext cx="4891848" cy="1203851"/>
          </a:xfrm>
          <a:custGeom>
            <a:avLst/>
            <a:gdLst/>
            <a:ahLst/>
            <a:cxnLst/>
            <a:rect r="r" b="b" t="t" l="l"/>
            <a:pathLst>
              <a:path h="1203851" w="4891848">
                <a:moveTo>
                  <a:pt x="0" y="0"/>
                </a:moveTo>
                <a:lnTo>
                  <a:pt x="4891848" y="0"/>
                </a:lnTo>
                <a:lnTo>
                  <a:pt x="4891848" y="1203851"/>
                </a:lnTo>
                <a:lnTo>
                  <a:pt x="0" y="12038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543869" y="4546456"/>
            <a:ext cx="8229595" cy="3657243"/>
            <a:chOff x="0" y="0"/>
            <a:chExt cx="2167465" cy="9632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67465" cy="963225"/>
            </a:xfrm>
            <a:custGeom>
              <a:avLst/>
              <a:gdLst/>
              <a:ahLst/>
              <a:cxnLst/>
              <a:rect r="r" b="b" t="t" l="l"/>
              <a:pathLst>
                <a:path h="963225" w="2167465">
                  <a:moveTo>
                    <a:pt x="0" y="0"/>
                  </a:moveTo>
                  <a:lnTo>
                    <a:pt x="2167465" y="0"/>
                  </a:lnTo>
                  <a:lnTo>
                    <a:pt x="2167465" y="963225"/>
                  </a:lnTo>
                  <a:lnTo>
                    <a:pt x="0" y="963225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432C7">
                    <a:alpha val="100000"/>
                  </a:srgbClr>
                </a:gs>
              </a:gsLst>
              <a:lin ang="162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2167465" cy="1020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850434" y="5372081"/>
            <a:ext cx="7114899" cy="2117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2793"/>
              </a:lnSpc>
              <a:buFont typeface="Arial"/>
              <a:buChar char="•"/>
            </a:pPr>
            <a:r>
              <a:rPr lang="en-US" sz="2100" spc="-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General: desarrollar un modelo de predicción de ventas con ML y visualización en Power BI.</a:t>
            </a:r>
          </a:p>
          <a:p>
            <a:pPr algn="just">
              <a:lnSpc>
                <a:spcPts val="2793"/>
              </a:lnSpc>
            </a:pPr>
          </a:p>
          <a:p>
            <a:pPr algn="just" marL="453390" indent="-226695" lvl="1">
              <a:lnSpc>
                <a:spcPts val="2793"/>
              </a:lnSpc>
              <a:buFont typeface="Arial"/>
              <a:buChar char="•"/>
            </a:pPr>
            <a:r>
              <a:rPr lang="en-US" sz="2100" spc="-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Específicos (bullet points: recolectar datos, modelos predictivos, métricas, dashboard, informe)</a:t>
            </a:r>
          </a:p>
          <a:p>
            <a:pPr algn="just">
              <a:lnSpc>
                <a:spcPts val="2793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20070">
                    <a:alpha val="24000"/>
                  </a:srgbClr>
                </a:gs>
                <a:gs pos="100000">
                  <a:srgbClr val="000640">
                    <a:alpha val="24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>
                      <a:alpha val="23922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h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396152" y="9083149"/>
            <a:ext cx="4891848" cy="1203851"/>
          </a:xfrm>
          <a:custGeom>
            <a:avLst/>
            <a:gdLst/>
            <a:ahLst/>
            <a:cxnLst/>
            <a:rect r="r" b="b" t="t" l="l"/>
            <a:pathLst>
              <a:path h="1203851" w="4891848">
                <a:moveTo>
                  <a:pt x="0" y="0"/>
                </a:moveTo>
                <a:lnTo>
                  <a:pt x="4891848" y="0"/>
                </a:lnTo>
                <a:lnTo>
                  <a:pt x="4891848" y="1203851"/>
                </a:lnTo>
                <a:lnTo>
                  <a:pt x="0" y="12038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36149" y="2726191"/>
            <a:ext cx="4235323" cy="6356958"/>
          </a:xfrm>
          <a:custGeom>
            <a:avLst/>
            <a:gdLst/>
            <a:ahLst/>
            <a:cxnLst/>
            <a:rect r="r" b="b" t="t" l="l"/>
            <a:pathLst>
              <a:path h="6356958" w="4235323">
                <a:moveTo>
                  <a:pt x="0" y="0"/>
                </a:moveTo>
                <a:lnTo>
                  <a:pt x="4235324" y="0"/>
                </a:lnTo>
                <a:lnTo>
                  <a:pt x="423532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783979" y="3257746"/>
            <a:ext cx="8743570" cy="5825403"/>
          </a:xfrm>
          <a:custGeom>
            <a:avLst/>
            <a:gdLst/>
            <a:ahLst/>
            <a:cxnLst/>
            <a:rect r="r" b="b" t="t" l="l"/>
            <a:pathLst>
              <a:path h="5825403" w="8743570">
                <a:moveTo>
                  <a:pt x="0" y="0"/>
                </a:moveTo>
                <a:lnTo>
                  <a:pt x="8743570" y="0"/>
                </a:lnTo>
                <a:lnTo>
                  <a:pt x="8743570" y="5825403"/>
                </a:lnTo>
                <a:lnTo>
                  <a:pt x="0" y="58254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528202" y="9061735"/>
            <a:ext cx="1274721" cy="45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754926"/>
            <a:ext cx="7647473" cy="680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89"/>
              </a:lnSpc>
            </a:pPr>
            <a:r>
              <a:rPr lang="en-US" sz="5365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MOCKUP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20070">
                    <a:alpha val="24000"/>
                  </a:srgbClr>
                </a:gs>
                <a:gs pos="100000">
                  <a:srgbClr val="000640">
                    <a:alpha val="24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>
                      <a:alpha val="23922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h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396152" y="9083149"/>
            <a:ext cx="4891848" cy="1203851"/>
          </a:xfrm>
          <a:custGeom>
            <a:avLst/>
            <a:gdLst/>
            <a:ahLst/>
            <a:cxnLst/>
            <a:rect r="r" b="b" t="t" l="l"/>
            <a:pathLst>
              <a:path h="1203851" w="4891848">
                <a:moveTo>
                  <a:pt x="0" y="0"/>
                </a:moveTo>
                <a:lnTo>
                  <a:pt x="4891848" y="0"/>
                </a:lnTo>
                <a:lnTo>
                  <a:pt x="4891848" y="1203851"/>
                </a:lnTo>
                <a:lnTo>
                  <a:pt x="0" y="12038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8347" y="3330031"/>
            <a:ext cx="17989327" cy="4384899"/>
          </a:xfrm>
          <a:custGeom>
            <a:avLst/>
            <a:gdLst/>
            <a:ahLst/>
            <a:cxnLst/>
            <a:rect r="r" b="b" t="t" l="l"/>
            <a:pathLst>
              <a:path h="4384899" w="17989327">
                <a:moveTo>
                  <a:pt x="0" y="0"/>
                </a:moveTo>
                <a:lnTo>
                  <a:pt x="17989327" y="0"/>
                </a:lnTo>
                <a:lnTo>
                  <a:pt x="17989327" y="4384899"/>
                </a:lnTo>
                <a:lnTo>
                  <a:pt x="0" y="43848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528202" y="9061735"/>
            <a:ext cx="1274721" cy="45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54926"/>
            <a:ext cx="7647473" cy="1311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89"/>
              </a:lnSpc>
            </a:pPr>
            <a:r>
              <a:rPr lang="en-US" sz="5365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DIAGRAMA ARQUITECTURA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15206" y="2402329"/>
            <a:ext cx="6145566" cy="5832701"/>
          </a:xfrm>
          <a:custGeom>
            <a:avLst/>
            <a:gdLst/>
            <a:ahLst/>
            <a:cxnLst/>
            <a:rect r="r" b="b" t="t" l="l"/>
            <a:pathLst>
              <a:path h="5832701" w="6145566">
                <a:moveTo>
                  <a:pt x="0" y="0"/>
                </a:moveTo>
                <a:lnTo>
                  <a:pt x="6145567" y="0"/>
                </a:lnTo>
                <a:lnTo>
                  <a:pt x="6145567" y="5832701"/>
                </a:lnTo>
                <a:lnTo>
                  <a:pt x="0" y="5832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736149" y="1721432"/>
            <a:ext cx="7647473" cy="680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89"/>
              </a:lnSpc>
            </a:pPr>
            <a:r>
              <a:rPr lang="en-US" sz="5365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METODOLOGÍA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36149" y="3745949"/>
            <a:ext cx="6637171" cy="2822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2793"/>
              </a:lnSpc>
              <a:buFont typeface="Arial"/>
              <a:buChar char="•"/>
            </a:pPr>
            <a:r>
              <a:rPr lang="en-US" sz="2100" spc="-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Planificación y gestión del proyecto</a:t>
            </a:r>
          </a:p>
          <a:p>
            <a:pPr algn="just" marL="453390" indent="-226695" lvl="1">
              <a:lnSpc>
                <a:spcPts val="2793"/>
              </a:lnSpc>
              <a:buFont typeface="Arial"/>
              <a:buChar char="•"/>
            </a:pPr>
            <a:r>
              <a:rPr lang="en-US" sz="2100" spc="-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Levantamiento de Requerimientos</a:t>
            </a:r>
          </a:p>
          <a:p>
            <a:pPr algn="just" marL="453390" indent="-226695" lvl="1">
              <a:lnSpc>
                <a:spcPts val="2793"/>
              </a:lnSpc>
              <a:buFont typeface="Arial"/>
              <a:buChar char="•"/>
            </a:pPr>
            <a:r>
              <a:rPr lang="en-US" sz="2100" spc="-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Diseño de la solución</a:t>
            </a:r>
          </a:p>
          <a:p>
            <a:pPr algn="just" marL="453390" indent="-226695" lvl="1">
              <a:lnSpc>
                <a:spcPts val="2793"/>
              </a:lnSpc>
              <a:buFont typeface="Arial"/>
              <a:buChar char="•"/>
            </a:pPr>
            <a:r>
              <a:rPr lang="en-US" sz="2100" spc="-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Desarrollo e implementación</a:t>
            </a:r>
          </a:p>
          <a:p>
            <a:pPr algn="just" marL="453390" indent="-226695" lvl="1">
              <a:lnSpc>
                <a:spcPts val="2793"/>
              </a:lnSpc>
              <a:buFont typeface="Arial"/>
              <a:buChar char="•"/>
            </a:pPr>
            <a:r>
              <a:rPr lang="en-US" sz="2100" spc="-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Pruebas y validación</a:t>
            </a:r>
          </a:p>
          <a:p>
            <a:pPr algn="just" marL="453390" indent="-226695" lvl="1">
              <a:lnSpc>
                <a:spcPts val="2793"/>
              </a:lnSpc>
              <a:buFont typeface="Arial"/>
              <a:buChar char="•"/>
            </a:pPr>
            <a:r>
              <a:rPr lang="en-US" sz="2100" spc="-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Despliegue</a:t>
            </a:r>
          </a:p>
          <a:p>
            <a:pPr algn="just" marL="453390" indent="-226695" lvl="1">
              <a:lnSpc>
                <a:spcPts val="2793"/>
              </a:lnSpc>
              <a:buFont typeface="Arial"/>
              <a:buChar char="•"/>
            </a:pPr>
            <a:r>
              <a:rPr lang="en-US" sz="2100" spc="-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Monitoreo</a:t>
            </a:r>
          </a:p>
          <a:p>
            <a:pPr algn="just">
              <a:lnSpc>
                <a:spcPts val="2793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396152" y="9083149"/>
            <a:ext cx="4891848" cy="1203851"/>
          </a:xfrm>
          <a:custGeom>
            <a:avLst/>
            <a:gdLst/>
            <a:ahLst/>
            <a:cxnLst/>
            <a:rect r="r" b="b" t="t" l="l"/>
            <a:pathLst>
              <a:path h="1203851" w="4891848">
                <a:moveTo>
                  <a:pt x="0" y="0"/>
                </a:moveTo>
                <a:lnTo>
                  <a:pt x="4891848" y="0"/>
                </a:lnTo>
                <a:lnTo>
                  <a:pt x="4891848" y="1203851"/>
                </a:lnTo>
                <a:lnTo>
                  <a:pt x="0" y="12038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20070">
                    <a:alpha val="67000"/>
                  </a:srgbClr>
                </a:gs>
                <a:gs pos="100000">
                  <a:srgbClr val="000640">
                    <a:alpha val="67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3396152" y="9083149"/>
            <a:ext cx="4891848" cy="1203851"/>
          </a:xfrm>
          <a:custGeom>
            <a:avLst/>
            <a:gdLst/>
            <a:ahLst/>
            <a:cxnLst/>
            <a:rect r="r" b="b" t="t" l="l"/>
            <a:pathLst>
              <a:path h="1203851" w="4891848">
                <a:moveTo>
                  <a:pt x="0" y="0"/>
                </a:moveTo>
                <a:lnTo>
                  <a:pt x="4891848" y="0"/>
                </a:lnTo>
                <a:lnTo>
                  <a:pt x="4891848" y="1203851"/>
                </a:lnTo>
                <a:lnTo>
                  <a:pt x="0" y="12038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143574" y="1194521"/>
            <a:ext cx="9307358" cy="7888628"/>
          </a:xfrm>
          <a:custGeom>
            <a:avLst/>
            <a:gdLst/>
            <a:ahLst/>
            <a:cxnLst/>
            <a:rect r="r" b="b" t="t" l="l"/>
            <a:pathLst>
              <a:path h="7888628" w="9307358">
                <a:moveTo>
                  <a:pt x="0" y="0"/>
                </a:moveTo>
                <a:lnTo>
                  <a:pt x="9307358" y="0"/>
                </a:lnTo>
                <a:lnTo>
                  <a:pt x="9307358" y="7888628"/>
                </a:lnTo>
                <a:lnTo>
                  <a:pt x="0" y="78886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52760" y="451229"/>
            <a:ext cx="16288986" cy="743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4"/>
              </a:lnSpc>
            </a:pPr>
            <a:r>
              <a:rPr lang="en-US" sz="5843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PLAN DE TRABAJO Y GANTT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396152" y="9083149"/>
            <a:ext cx="4891848" cy="1203851"/>
          </a:xfrm>
          <a:custGeom>
            <a:avLst/>
            <a:gdLst/>
            <a:ahLst/>
            <a:cxnLst/>
            <a:rect r="r" b="b" t="t" l="l"/>
            <a:pathLst>
              <a:path h="1203851" w="4891848">
                <a:moveTo>
                  <a:pt x="0" y="0"/>
                </a:moveTo>
                <a:lnTo>
                  <a:pt x="4891848" y="0"/>
                </a:lnTo>
                <a:lnTo>
                  <a:pt x="4891848" y="1203851"/>
                </a:lnTo>
                <a:lnTo>
                  <a:pt x="0" y="12038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8845" y="500743"/>
            <a:ext cx="10405523" cy="563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84"/>
              </a:lnSpc>
            </a:pPr>
            <a:r>
              <a:rPr lang="en-US" sz="4499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Evidencias y Entregables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650229" y="2229949"/>
            <a:ext cx="14987543" cy="6723429"/>
            <a:chOff x="0" y="0"/>
            <a:chExt cx="19983390" cy="8964572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6422164" cy="3132034"/>
              <a:chOff x="0" y="0"/>
              <a:chExt cx="1268576" cy="61867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268576" cy="618673"/>
              </a:xfrm>
              <a:custGeom>
                <a:avLst/>
                <a:gdLst/>
                <a:ahLst/>
                <a:cxnLst/>
                <a:rect r="r" b="b" t="t" l="l"/>
                <a:pathLst>
                  <a:path h="618673" w="1268576">
                    <a:moveTo>
                      <a:pt x="0" y="0"/>
                    </a:moveTo>
                    <a:lnTo>
                      <a:pt x="1268576" y="0"/>
                    </a:lnTo>
                    <a:lnTo>
                      <a:pt x="1268576" y="618673"/>
                    </a:lnTo>
                    <a:lnTo>
                      <a:pt x="0" y="618673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432C7">
                      <a:alpha val="100000"/>
                    </a:srgbClr>
                  </a:gs>
                </a:gsLst>
                <a:lin ang="16200000"/>
              </a:gra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1268576" cy="6758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6783461" y="0"/>
              <a:ext cx="6422164" cy="3132034"/>
              <a:chOff x="0" y="0"/>
              <a:chExt cx="1268576" cy="61867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268576" cy="618673"/>
              </a:xfrm>
              <a:custGeom>
                <a:avLst/>
                <a:gdLst/>
                <a:ahLst/>
                <a:cxnLst/>
                <a:rect r="r" b="b" t="t" l="l"/>
                <a:pathLst>
                  <a:path h="618673" w="1268576">
                    <a:moveTo>
                      <a:pt x="0" y="0"/>
                    </a:moveTo>
                    <a:lnTo>
                      <a:pt x="1268576" y="0"/>
                    </a:lnTo>
                    <a:lnTo>
                      <a:pt x="1268576" y="618673"/>
                    </a:lnTo>
                    <a:lnTo>
                      <a:pt x="0" y="618673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432C7">
                      <a:alpha val="100000"/>
                    </a:srgbClr>
                  </a:gs>
                </a:gsLst>
                <a:lin ang="16200000"/>
              </a:gra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1268576" cy="6758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3561226" y="0"/>
              <a:ext cx="6422164" cy="3132034"/>
              <a:chOff x="0" y="0"/>
              <a:chExt cx="1268576" cy="61867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268576" cy="618673"/>
              </a:xfrm>
              <a:custGeom>
                <a:avLst/>
                <a:gdLst/>
                <a:ahLst/>
                <a:cxnLst/>
                <a:rect r="r" b="b" t="t" l="l"/>
                <a:pathLst>
                  <a:path h="618673" w="1268576">
                    <a:moveTo>
                      <a:pt x="0" y="0"/>
                    </a:moveTo>
                    <a:lnTo>
                      <a:pt x="1268576" y="0"/>
                    </a:lnTo>
                    <a:lnTo>
                      <a:pt x="1268576" y="618673"/>
                    </a:lnTo>
                    <a:lnTo>
                      <a:pt x="0" y="618673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432C7">
                      <a:alpha val="100000"/>
                    </a:srgbClr>
                  </a:gs>
                </a:gsLst>
                <a:lin ang="16200000"/>
              </a:gra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1268576" cy="6758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2414979" y="3509782"/>
              <a:ext cx="1429883" cy="1764350"/>
              <a:chOff x="0" y="0"/>
              <a:chExt cx="658718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5871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58718">
                    <a:moveTo>
                      <a:pt x="329359" y="812800"/>
                    </a:moveTo>
                    <a:lnTo>
                      <a:pt x="0" y="406400"/>
                    </a:lnTo>
                    <a:lnTo>
                      <a:pt x="203200" y="406400"/>
                    </a:lnTo>
                    <a:lnTo>
                      <a:pt x="203200" y="0"/>
                    </a:lnTo>
                    <a:lnTo>
                      <a:pt x="455518" y="0"/>
                    </a:lnTo>
                    <a:lnTo>
                      <a:pt x="455518" y="406400"/>
                    </a:lnTo>
                    <a:lnTo>
                      <a:pt x="658718" y="406400"/>
                    </a:lnTo>
                    <a:lnTo>
                      <a:pt x="329359" y="81280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432C7">
                      <a:alpha val="100000"/>
                    </a:srgbClr>
                  </a:gs>
                </a:gsLst>
                <a:lin ang="16200000"/>
              </a:gra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203200" y="-57150"/>
                <a:ext cx="252318" cy="768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2020059" y="374994"/>
              <a:ext cx="2219723" cy="2219723"/>
            </a:xfrm>
            <a:custGeom>
              <a:avLst/>
              <a:gdLst/>
              <a:ahLst/>
              <a:cxnLst/>
              <a:rect r="r" b="b" t="t" l="l"/>
              <a:pathLst>
                <a:path h="2219723" w="2219723">
                  <a:moveTo>
                    <a:pt x="0" y="0"/>
                  </a:moveTo>
                  <a:lnTo>
                    <a:pt x="2219723" y="0"/>
                  </a:lnTo>
                  <a:lnTo>
                    <a:pt x="2219723" y="2219723"/>
                  </a:lnTo>
                  <a:lnTo>
                    <a:pt x="0" y="22197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9350404" y="374994"/>
              <a:ext cx="1978401" cy="1978401"/>
            </a:xfrm>
            <a:custGeom>
              <a:avLst/>
              <a:gdLst/>
              <a:ahLst/>
              <a:cxnLst/>
              <a:rect r="r" b="b" t="t" l="l"/>
              <a:pathLst>
                <a:path h="1978401" w="1978401">
                  <a:moveTo>
                    <a:pt x="0" y="0"/>
                  </a:moveTo>
                  <a:lnTo>
                    <a:pt x="1978402" y="0"/>
                  </a:lnTo>
                  <a:lnTo>
                    <a:pt x="1978402" y="1978401"/>
                  </a:lnTo>
                  <a:lnTo>
                    <a:pt x="0" y="19784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6139326" y="390945"/>
              <a:ext cx="1962450" cy="1962450"/>
            </a:xfrm>
            <a:custGeom>
              <a:avLst/>
              <a:gdLst/>
              <a:ahLst/>
              <a:cxnLst/>
              <a:rect r="r" b="b" t="t" l="l"/>
              <a:pathLst>
                <a:path h="1962450" w="1962450">
                  <a:moveTo>
                    <a:pt x="0" y="0"/>
                  </a:moveTo>
                  <a:lnTo>
                    <a:pt x="1962450" y="0"/>
                  </a:lnTo>
                  <a:lnTo>
                    <a:pt x="1962450" y="1962450"/>
                  </a:lnTo>
                  <a:lnTo>
                    <a:pt x="0" y="19624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425020" y="6332073"/>
              <a:ext cx="5572125" cy="26324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04515" indent="-302257" lvl="1">
                <a:lnSpc>
                  <a:spcPts val="3919"/>
                </a:lnSpc>
                <a:buFont typeface="Arial"/>
                <a:buChar char="•"/>
              </a:pPr>
              <a:r>
                <a:rPr lang="en-US" sz="2799" spc="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Dataset limpio</a:t>
              </a:r>
            </a:p>
            <a:p>
              <a:pPr algn="l" marL="604515" indent="-302257" lvl="1">
                <a:lnSpc>
                  <a:spcPts val="3919"/>
                </a:lnSpc>
                <a:buFont typeface="Arial"/>
                <a:buChar char="•"/>
              </a:pPr>
              <a:r>
                <a:rPr lang="en-US" sz="2799" spc="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Análisis exploratorio</a:t>
              </a:r>
            </a:p>
            <a:p>
              <a:pPr algn="l" marL="604515" indent="-302257" lvl="1">
                <a:lnSpc>
                  <a:spcPts val="3919"/>
                </a:lnSpc>
                <a:buFont typeface="Arial"/>
                <a:buChar char="•"/>
              </a:pPr>
              <a:r>
                <a:rPr lang="en-US" sz="2799" spc="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Modelo predictivo</a:t>
              </a:r>
            </a:p>
            <a:p>
              <a:pPr algn="ctr">
                <a:lnSpc>
                  <a:spcPts val="3919"/>
                </a:lnSpc>
                <a:spcBef>
                  <a:spcPct val="0"/>
                </a:spcBef>
              </a:pP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7636808" y="6332073"/>
              <a:ext cx="5568818" cy="2431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04515" indent="-302257" lvl="1">
                <a:lnSpc>
                  <a:spcPts val="3919"/>
                </a:lnSpc>
                <a:buFont typeface="Arial"/>
                <a:buChar char="•"/>
              </a:pPr>
              <a:r>
                <a:rPr lang="en-US" sz="2799" spc="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Modelo validado</a:t>
              </a:r>
            </a:p>
            <a:p>
              <a:pPr algn="l" marL="604515" indent="-302257" lvl="1">
                <a:lnSpc>
                  <a:spcPts val="3919"/>
                </a:lnSpc>
                <a:buFont typeface="Arial"/>
                <a:buChar char="•"/>
              </a:pPr>
              <a:r>
                <a:rPr lang="en-US" sz="2799" spc="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Dashboard Power BI</a:t>
              </a:r>
            </a:p>
            <a:p>
              <a:pPr algn="l" marL="604515" indent="-302257" lvl="1">
                <a:lnSpc>
                  <a:spcPts val="3919"/>
                </a:lnSpc>
                <a:buFont typeface="Arial"/>
                <a:buChar char="•"/>
              </a:pPr>
              <a:r>
                <a:rPr lang="en-US" sz="2799" spc="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Informe técnico</a:t>
              </a: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5073526" y="6332073"/>
              <a:ext cx="4262702" cy="2431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04515" indent="-302257" lvl="1">
                <a:lnSpc>
                  <a:spcPts val="3919"/>
                </a:lnSpc>
                <a:buFont typeface="Arial"/>
                <a:buChar char="•"/>
              </a:pPr>
              <a:r>
                <a:rPr lang="en-US" sz="2799" spc="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Transparencia</a:t>
              </a:r>
            </a:p>
            <a:p>
              <a:pPr algn="l" marL="604515" indent="-302257" lvl="1">
                <a:lnSpc>
                  <a:spcPts val="3919"/>
                </a:lnSpc>
                <a:buFont typeface="Arial"/>
                <a:buChar char="•"/>
              </a:pPr>
              <a:r>
                <a:rPr lang="en-US" sz="2799" spc="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Calidad</a:t>
              </a:r>
            </a:p>
            <a:p>
              <a:pPr algn="l" marL="604515" indent="-302257" lvl="1">
                <a:lnSpc>
                  <a:spcPts val="3919"/>
                </a:lnSpc>
                <a:buFont typeface="Arial"/>
                <a:buChar char="•"/>
              </a:pPr>
              <a:r>
                <a:rPr lang="en-US" sz="2799" spc="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Usabilidad</a:t>
              </a: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  <p:grpSp>
          <p:nvGrpSpPr>
            <p:cNvPr name="Group 24" id="24"/>
            <p:cNvGrpSpPr/>
            <p:nvPr/>
          </p:nvGrpSpPr>
          <p:grpSpPr>
            <a:xfrm rot="0">
              <a:off x="9706276" y="3509782"/>
              <a:ext cx="1429883" cy="1764350"/>
              <a:chOff x="0" y="0"/>
              <a:chExt cx="658718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65871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58718">
                    <a:moveTo>
                      <a:pt x="329359" y="812800"/>
                    </a:moveTo>
                    <a:lnTo>
                      <a:pt x="0" y="406400"/>
                    </a:lnTo>
                    <a:lnTo>
                      <a:pt x="203200" y="406400"/>
                    </a:lnTo>
                    <a:lnTo>
                      <a:pt x="203200" y="0"/>
                    </a:lnTo>
                    <a:lnTo>
                      <a:pt x="455518" y="0"/>
                    </a:lnTo>
                    <a:lnTo>
                      <a:pt x="455518" y="406400"/>
                    </a:lnTo>
                    <a:lnTo>
                      <a:pt x="658718" y="406400"/>
                    </a:lnTo>
                    <a:lnTo>
                      <a:pt x="329359" y="81280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432C7">
                      <a:alpha val="100000"/>
                    </a:srgbClr>
                  </a:gs>
                </a:gsLst>
                <a:lin ang="16200000"/>
              </a:gra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203200" y="-57150"/>
                <a:ext cx="252318" cy="768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16489936" y="3509782"/>
              <a:ext cx="1429883" cy="1764350"/>
              <a:chOff x="0" y="0"/>
              <a:chExt cx="658718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65871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58718">
                    <a:moveTo>
                      <a:pt x="329359" y="812800"/>
                    </a:moveTo>
                    <a:lnTo>
                      <a:pt x="0" y="406400"/>
                    </a:lnTo>
                    <a:lnTo>
                      <a:pt x="203200" y="406400"/>
                    </a:lnTo>
                    <a:lnTo>
                      <a:pt x="203200" y="0"/>
                    </a:lnTo>
                    <a:lnTo>
                      <a:pt x="455518" y="0"/>
                    </a:lnTo>
                    <a:lnTo>
                      <a:pt x="455518" y="406400"/>
                    </a:lnTo>
                    <a:lnTo>
                      <a:pt x="658718" y="406400"/>
                    </a:lnTo>
                    <a:lnTo>
                      <a:pt x="329359" y="81280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432C7">
                      <a:alpha val="100000"/>
                    </a:srgbClr>
                  </a:gs>
                </a:gsLst>
                <a:lin ang="16200000"/>
              </a:gra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203200" y="-57150"/>
                <a:ext cx="252318" cy="768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2020059" y="5437570"/>
              <a:ext cx="2197762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Avances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8756537" y="5436814"/>
              <a:ext cx="3166137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Entregables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15894462" y="5437570"/>
              <a:ext cx="2620830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Principios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396152" y="9083149"/>
            <a:ext cx="4891848" cy="1203851"/>
          </a:xfrm>
          <a:custGeom>
            <a:avLst/>
            <a:gdLst/>
            <a:ahLst/>
            <a:cxnLst/>
            <a:rect r="r" b="b" t="t" l="l"/>
            <a:pathLst>
              <a:path h="1203851" w="4891848">
                <a:moveTo>
                  <a:pt x="0" y="0"/>
                </a:moveTo>
                <a:lnTo>
                  <a:pt x="4891848" y="0"/>
                </a:lnTo>
                <a:lnTo>
                  <a:pt x="4891848" y="1203851"/>
                </a:lnTo>
                <a:lnTo>
                  <a:pt x="0" y="12038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683" y="670532"/>
            <a:ext cx="10428164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85"/>
              </a:lnSpc>
            </a:pPr>
            <a:r>
              <a:rPr lang="en-US" sz="4500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FACTIBILIDAD Y RECURSOS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683" y="2482746"/>
            <a:ext cx="17027759" cy="5321507"/>
            <a:chOff x="0" y="0"/>
            <a:chExt cx="22703679" cy="70953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15410" y="486024"/>
              <a:ext cx="2290461" cy="2290461"/>
            </a:xfrm>
            <a:custGeom>
              <a:avLst/>
              <a:gdLst/>
              <a:ahLst/>
              <a:cxnLst/>
              <a:rect r="r" b="b" t="t" l="l"/>
              <a:pathLst>
                <a:path h="2290461" w="2290461">
                  <a:moveTo>
                    <a:pt x="0" y="0"/>
                  </a:moveTo>
                  <a:lnTo>
                    <a:pt x="2290462" y="0"/>
                  </a:lnTo>
                  <a:lnTo>
                    <a:pt x="2290462" y="2290462"/>
                  </a:lnTo>
                  <a:lnTo>
                    <a:pt x="0" y="22904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5798899" y="0"/>
              <a:ext cx="2776486" cy="2776486"/>
            </a:xfrm>
            <a:custGeom>
              <a:avLst/>
              <a:gdLst/>
              <a:ahLst/>
              <a:cxnLst/>
              <a:rect r="r" b="b" t="t" l="l"/>
              <a:pathLst>
                <a:path h="2776486" w="2776486">
                  <a:moveTo>
                    <a:pt x="0" y="0"/>
                  </a:moveTo>
                  <a:lnTo>
                    <a:pt x="2776486" y="0"/>
                  </a:lnTo>
                  <a:lnTo>
                    <a:pt x="2776486" y="2776486"/>
                  </a:lnTo>
                  <a:lnTo>
                    <a:pt x="0" y="27764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2215625" y="160711"/>
              <a:ext cx="2615775" cy="2615775"/>
            </a:xfrm>
            <a:custGeom>
              <a:avLst/>
              <a:gdLst/>
              <a:ahLst/>
              <a:cxnLst/>
              <a:rect r="r" b="b" t="t" l="l"/>
              <a:pathLst>
                <a:path h="2615775" w="2615775">
                  <a:moveTo>
                    <a:pt x="0" y="0"/>
                  </a:moveTo>
                  <a:lnTo>
                    <a:pt x="2615775" y="0"/>
                  </a:lnTo>
                  <a:lnTo>
                    <a:pt x="2615775" y="2615775"/>
                  </a:lnTo>
                  <a:lnTo>
                    <a:pt x="0" y="26157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8473703" y="314021"/>
              <a:ext cx="2309154" cy="2309154"/>
            </a:xfrm>
            <a:custGeom>
              <a:avLst/>
              <a:gdLst/>
              <a:ahLst/>
              <a:cxnLst/>
              <a:rect r="r" b="b" t="t" l="l"/>
              <a:pathLst>
                <a:path h="2309154" w="2309154">
                  <a:moveTo>
                    <a:pt x="0" y="0"/>
                  </a:moveTo>
                  <a:lnTo>
                    <a:pt x="2309154" y="0"/>
                  </a:lnTo>
                  <a:lnTo>
                    <a:pt x="2309154" y="2309154"/>
                  </a:lnTo>
                  <a:lnTo>
                    <a:pt x="0" y="2309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4814016" y="3991040"/>
              <a:ext cx="4906962" cy="3104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b="true" sz="1899" spc="3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</a:t>
              </a:r>
              <a:r>
                <a:rPr lang="en-US" b="true" sz="1899" spc="3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ecursos técnicos</a:t>
              </a:r>
            </a:p>
            <a:p>
              <a:pPr algn="l" marL="410209" indent="-205105" lvl="1">
                <a:lnSpc>
                  <a:spcPts val="26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99" spc="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Python</a:t>
              </a:r>
            </a:p>
            <a:p>
              <a:pPr algn="l" marL="410209" indent="-205105" lvl="1">
                <a:lnSpc>
                  <a:spcPts val="26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99" spc="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Power BI</a:t>
              </a:r>
            </a:p>
            <a:p>
              <a:pPr algn="l" marL="410209" indent="-205105" lvl="1">
                <a:lnSpc>
                  <a:spcPts val="26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99" spc="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SQL</a:t>
              </a:r>
            </a:p>
            <a:p>
              <a:pPr algn="l" marL="410209" indent="-205105" lvl="1">
                <a:lnSpc>
                  <a:spcPts val="26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99" spc="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GitHub</a:t>
              </a:r>
            </a:p>
            <a:p>
              <a:pPr algn="l" marL="410209" indent="-205105" lvl="1">
                <a:lnSpc>
                  <a:spcPts val="26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99" spc="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Datasets abiertos (Kaggle)</a:t>
              </a:r>
            </a:p>
            <a:p>
              <a:pPr algn="l">
                <a:lnSpc>
                  <a:spcPts val="2659"/>
                </a:lnSpc>
                <a:spcBef>
                  <a:spcPct val="0"/>
                </a:spcBef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991040"/>
              <a:ext cx="3801983" cy="3104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659"/>
                </a:lnSpc>
                <a:spcBef>
                  <a:spcPct val="0"/>
                </a:spcBef>
              </a:pPr>
              <a:r>
                <a:rPr lang="en-US" b="true" sz="1899" spc="3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Tiempo</a:t>
              </a:r>
            </a:p>
            <a:p>
              <a:pPr algn="just">
                <a:lnSpc>
                  <a:spcPts val="2659"/>
                </a:lnSpc>
                <a:spcBef>
                  <a:spcPct val="0"/>
                </a:spcBef>
              </a:pPr>
            </a:p>
            <a:p>
              <a:pPr algn="just" marL="410209" indent="-205105" lvl="1">
                <a:lnSpc>
                  <a:spcPts val="26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99" spc="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Desarrollo en 1 semestre, con plan de trabajo y carta Gantt.</a:t>
              </a:r>
            </a:p>
            <a:p>
              <a:pPr algn="l">
                <a:lnSpc>
                  <a:spcPts val="2659"/>
                </a:lnSpc>
                <a:spcBef>
                  <a:spcPct val="0"/>
                </a:spcBef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0833736" y="3991040"/>
              <a:ext cx="5379552" cy="3104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659"/>
                </a:lnSpc>
              </a:pPr>
              <a:r>
                <a:rPr lang="en-US" b="true" sz="1899" spc="3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Recursos humanos</a:t>
              </a:r>
            </a:p>
            <a:p>
              <a:pPr algn="just">
                <a:lnSpc>
                  <a:spcPts val="2659"/>
                </a:lnSpc>
                <a:spcBef>
                  <a:spcPct val="0"/>
                </a:spcBef>
              </a:pPr>
            </a:p>
            <a:p>
              <a:pPr algn="just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 spc="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Data Engineering (Benjamín)</a:t>
              </a:r>
            </a:p>
            <a:p>
              <a:pPr algn="just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 spc="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Analista de Datos (Felipe)</a:t>
              </a:r>
            </a:p>
            <a:p>
              <a:pPr algn="just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 spc="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Científica de Datos (Denisse)</a:t>
              </a:r>
            </a:p>
            <a:p>
              <a:pPr algn="just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 spc="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BI Developer (Macarena)</a:t>
              </a:r>
            </a:p>
            <a:p>
              <a:pPr algn="l">
                <a:lnSpc>
                  <a:spcPts val="2659"/>
                </a:lnSpc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7516546" y="3991040"/>
              <a:ext cx="5187133" cy="3104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</a:pPr>
              <a:r>
                <a:rPr lang="en-US" sz="1899" spc="3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Viabilidad</a:t>
              </a:r>
            </a:p>
            <a:p>
              <a:pPr algn="l" marL="410209" indent="-205105" lvl="1">
                <a:lnSpc>
                  <a:spcPts val="26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99" spc="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Alcance r</a:t>
              </a:r>
              <a:r>
                <a:rPr lang="en-US" sz="1899" spc="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ealista</a:t>
              </a:r>
            </a:p>
            <a:p>
              <a:pPr algn="l" marL="410209" indent="-205105" lvl="1">
                <a:lnSpc>
                  <a:spcPts val="26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99" spc="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Factible en duración y recursos</a:t>
              </a:r>
            </a:p>
            <a:p>
              <a:pPr algn="l" marL="410209" indent="-205105" lvl="1">
                <a:lnSpc>
                  <a:spcPts val="26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99" spc="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Complejidad adecuada al semestre</a:t>
              </a:r>
            </a:p>
            <a:p>
              <a:pPr algn="l">
                <a:lnSpc>
                  <a:spcPts val="2659"/>
                </a:lnSpc>
                <a:spcBef>
                  <a:spcPct val="0"/>
                </a:spcBef>
              </a:pPr>
            </a:p>
          </p:txBody>
        </p:sp>
        <p:sp>
          <p:nvSpPr>
            <p:cNvPr name="AutoShape 14" id="14"/>
            <p:cNvSpPr/>
            <p:nvPr/>
          </p:nvSpPr>
          <p:spPr>
            <a:xfrm flipH="true">
              <a:off x="4309983" y="0"/>
              <a:ext cx="0" cy="6650843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" id="15"/>
            <p:cNvSpPr/>
            <p:nvPr/>
          </p:nvSpPr>
          <p:spPr>
            <a:xfrm>
              <a:off x="10228979" y="0"/>
              <a:ext cx="0" cy="6650843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6" id="16"/>
            <p:cNvSpPr/>
            <p:nvPr/>
          </p:nvSpPr>
          <p:spPr>
            <a:xfrm flipH="true">
              <a:off x="16818046" y="0"/>
              <a:ext cx="0" cy="6650843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DAGxIsBhB7c</dc:identifier>
  <dcterms:modified xsi:type="dcterms:W3CDTF">2011-08-01T06:04:30Z</dcterms:modified>
  <cp:revision>1</cp:revision>
  <dc:title>Blue Modern Data Analysis Presentation</dc:title>
</cp:coreProperties>
</file>